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82" r:id="rId6"/>
    <p:sldId id="273" r:id="rId7"/>
    <p:sldId id="283" r:id="rId8"/>
    <p:sldId id="263" r:id="rId9"/>
    <p:sldId id="264" r:id="rId10"/>
    <p:sldId id="279" r:id="rId11"/>
    <p:sldId id="280" r:id="rId12"/>
    <p:sldId id="281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84" r:id="rId21"/>
    <p:sldId id="275" r:id="rId22"/>
    <p:sldId id="276" r:id="rId23"/>
    <p:sldId id="277" r:id="rId24"/>
    <p:sldId id="278" r:id="rId25"/>
    <p:sldId id="285" r:id="rId26"/>
    <p:sldId id="256" r:id="rId27"/>
    <p:sldId id="257" r:id="rId28"/>
    <p:sldId id="258" r:id="rId29"/>
    <p:sldId id="286" r:id="rId30"/>
    <p:sldId id="289" r:id="rId31"/>
    <p:sldId id="287" r:id="rId32"/>
    <p:sldId id="290" r:id="rId33"/>
    <p:sldId id="291" r:id="rId34"/>
    <p:sldId id="292" r:id="rId3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538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202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8067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467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2212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5253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910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4597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4719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8743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4496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00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989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84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1044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895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0563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132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172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73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665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4110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830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53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1948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7052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10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51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816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5298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0687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3960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963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054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13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7157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6186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9104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0742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7412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4930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9426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048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9822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181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8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1693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648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445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3690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67607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94891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624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60498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68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962-2BD8-415A-B7FA-AD1C600D2515}" type="datetimeFigureOut">
              <a:rPr lang="es-MX" smtClean="0"/>
              <a:t>27/10/2016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BF293-F399-4C9F-BF5C-50B018990B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67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23" y="155280"/>
            <a:ext cx="922943" cy="6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768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23" y="155280"/>
            <a:ext cx="922943" cy="6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63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23" y="155280"/>
            <a:ext cx="922943" cy="6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6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A0297-6EAB-44EB-8863-4CEE80F30FFD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27/10/2016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06768-CD93-4864-B731-F8A25B18E18E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23" y="155280"/>
            <a:ext cx="922943" cy="6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95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614152" y="1985248"/>
            <a:ext cx="9144000" cy="23876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s-MX" sz="8800" dirty="0" smtClean="0"/>
              <a:t>Guía de Usuario SAP</a:t>
            </a:r>
            <a:endParaRPr lang="es-MX" sz="8800" dirty="0"/>
          </a:p>
        </p:txBody>
      </p:sp>
    </p:spTree>
    <p:extLst>
      <p:ext uri="{BB962C8B-B14F-4D97-AF65-F5344CB8AC3E}">
        <p14:creationId xmlns:p14="http://schemas.microsoft.com/office/powerpoint/2010/main" val="101424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Índice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Creación de clientes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Consulta de inventario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Creación de </a:t>
            </a: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Factura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Factura de Anticipo</a:t>
            </a:r>
          </a:p>
          <a:p>
            <a:pPr marL="514350" indent="-514350">
              <a:buFont typeface="+mj-lt"/>
              <a:buAutoNum type="arabicPeriod"/>
            </a:pPr>
            <a:r>
              <a:rPr lang="es-MX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Amortización</a:t>
            </a:r>
            <a:endParaRPr lang="es-MX" dirty="0" smtClean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endParaRPr lang="es-MX" dirty="0" smtClean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endParaRPr lang="es-MX" dirty="0" smtClean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endParaRPr lang="es-MX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988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70032" y="2477260"/>
            <a:ext cx="7674733" cy="13255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 smtClean="0"/>
              <a:t>1.-Creación de Clientes SAP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126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381"/>
          <a:stretch/>
        </p:blipFill>
        <p:spPr>
          <a:xfrm>
            <a:off x="399243" y="515032"/>
            <a:ext cx="11281894" cy="6001678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2524260" y="2923506"/>
            <a:ext cx="1313645" cy="22860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837905" y="2967444"/>
            <a:ext cx="3220688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en Socios de negocios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36907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326"/>
          <a:stretch/>
        </p:blipFill>
        <p:spPr>
          <a:xfrm>
            <a:off x="487409" y="365125"/>
            <a:ext cx="11704591" cy="6230155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2704563" y="3022005"/>
            <a:ext cx="1596982" cy="370273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4301545" y="3157036"/>
            <a:ext cx="2975019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en Datos Maestros de Socios de Negocios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359784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00"/>
          <a:stretch/>
        </p:blipFill>
        <p:spPr>
          <a:xfrm>
            <a:off x="283335" y="150357"/>
            <a:ext cx="11764448" cy="6250443"/>
          </a:xfrm>
          <a:prstGeom prst="rect">
            <a:avLst/>
          </a:prstGeom>
        </p:spPr>
      </p:pic>
      <p:cxnSp>
        <p:nvCxnSpPr>
          <p:cNvPr id="6" name="Conector recto de flecha 5"/>
          <p:cNvCxnSpPr/>
          <p:nvPr/>
        </p:nvCxnSpPr>
        <p:spPr>
          <a:xfrm flipH="1" flipV="1">
            <a:off x="3116689" y="690930"/>
            <a:ext cx="811367" cy="105035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4069724" y="246280"/>
            <a:ext cx="2975019" cy="120032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Antes de Crear un Cliente Nuevo Buscaremos si ya esta dado de alta de la siguiente forma </a:t>
            </a:r>
            <a:endParaRPr lang="es-MX" b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3116688" y="1741289"/>
            <a:ext cx="2975019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err="1" smtClean="0"/>
              <a:t>Click</a:t>
            </a:r>
            <a:r>
              <a:rPr lang="es-MX" b="1" dirty="0" smtClean="0"/>
              <a:t> en los binoculares para comenzar a buscar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194393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843"/>
          <a:stretch/>
        </p:blipFill>
        <p:spPr>
          <a:xfrm>
            <a:off x="206063" y="355734"/>
            <a:ext cx="11565228" cy="6122339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2189408" y="1326524"/>
            <a:ext cx="1854558" cy="121325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232597" y="2539779"/>
            <a:ext cx="3799268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Buscar por Código (RFC o Nombre)</a:t>
            </a:r>
            <a:endParaRPr lang="es-MX" b="1" dirty="0"/>
          </a:p>
        </p:txBody>
      </p:sp>
      <p:cxnSp>
        <p:nvCxnSpPr>
          <p:cNvPr id="8" name="Conector recto de flecha 7"/>
          <p:cNvCxnSpPr>
            <a:stCxn id="9" idx="1"/>
          </p:cNvCxnSpPr>
          <p:nvPr/>
        </p:nvCxnSpPr>
        <p:spPr>
          <a:xfrm flipH="1">
            <a:off x="661654" y="5093055"/>
            <a:ext cx="2298340" cy="68453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2959994" y="4908389"/>
            <a:ext cx="82639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Buscar </a:t>
            </a:r>
            <a:endParaRPr lang="es-MX" b="1" dirty="0"/>
          </a:p>
        </p:txBody>
      </p:sp>
      <p:cxnSp>
        <p:nvCxnSpPr>
          <p:cNvPr id="12" name="Conector recto de flecha 11"/>
          <p:cNvCxnSpPr/>
          <p:nvPr/>
        </p:nvCxnSpPr>
        <p:spPr>
          <a:xfrm flipH="1" flipV="1">
            <a:off x="2614411" y="1450837"/>
            <a:ext cx="1429555" cy="108894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48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843"/>
          <a:stretch/>
        </p:blipFill>
        <p:spPr>
          <a:xfrm>
            <a:off x="206063" y="355734"/>
            <a:ext cx="11565228" cy="612233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68946" y="1690688"/>
            <a:ext cx="4043966" cy="206210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3200" b="1" dirty="0" smtClean="0"/>
              <a:t>En caso de no existir el cliente buscado lo daremos de alta de la siguiente forma</a:t>
            </a:r>
            <a:endParaRPr lang="es-MX" sz="3200" b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4814015" y="4001294"/>
            <a:ext cx="4082603" cy="138499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2800" b="1" dirty="0" smtClean="0"/>
              <a:t>NOTA : TODO LO LLENAREMOS CON MAYUSCULAS </a:t>
            </a:r>
            <a:endParaRPr lang="es-MX" sz="2800" b="1" dirty="0"/>
          </a:p>
        </p:txBody>
      </p:sp>
    </p:spTree>
    <p:extLst>
      <p:ext uri="{BB962C8B-B14F-4D97-AF65-F5344CB8AC3E}">
        <p14:creationId xmlns:p14="http://schemas.microsoft.com/office/powerpoint/2010/main" val="83966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5326"/>
          <a:stretch/>
        </p:blipFill>
        <p:spPr>
          <a:xfrm>
            <a:off x="373487" y="276711"/>
            <a:ext cx="11481113" cy="6111210"/>
          </a:xfrm>
          <a:prstGeom prst="rect">
            <a:avLst/>
          </a:prstGeom>
        </p:spPr>
      </p:pic>
      <p:cxnSp>
        <p:nvCxnSpPr>
          <p:cNvPr id="6" name="Conector recto de flecha 5"/>
          <p:cNvCxnSpPr/>
          <p:nvPr/>
        </p:nvCxnSpPr>
        <p:spPr>
          <a:xfrm flipH="1" flipV="1">
            <a:off x="3438659" y="850007"/>
            <a:ext cx="90152" cy="48939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3306449" y="1339403"/>
            <a:ext cx="280759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err="1" smtClean="0"/>
              <a:t>Click</a:t>
            </a:r>
            <a:r>
              <a:rPr lang="es-MX" b="1" dirty="0" smtClean="0"/>
              <a:t> en la hoja para crear un cliente Nuevo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260879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5600"/>
          <a:stretch/>
        </p:blipFill>
        <p:spPr>
          <a:xfrm>
            <a:off x="531454" y="314421"/>
            <a:ext cx="11249293" cy="5970470"/>
          </a:xfrm>
          <a:prstGeom prst="rect">
            <a:avLst/>
          </a:prstGeom>
        </p:spPr>
      </p:pic>
      <p:cxnSp>
        <p:nvCxnSpPr>
          <p:cNvPr id="6" name="Conector recto de flecha 5"/>
          <p:cNvCxnSpPr/>
          <p:nvPr/>
        </p:nvCxnSpPr>
        <p:spPr>
          <a:xfrm flipH="1" flipV="1">
            <a:off x="2987902" y="1205300"/>
            <a:ext cx="1635613" cy="9546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4623515" y="1104847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Código será el RFC</a:t>
            </a:r>
            <a:endParaRPr lang="es-MX" sz="1600" b="1" dirty="0"/>
          </a:p>
        </p:txBody>
      </p:sp>
      <p:cxnSp>
        <p:nvCxnSpPr>
          <p:cNvPr id="13" name="Conector recto de flecha 12"/>
          <p:cNvCxnSpPr/>
          <p:nvPr/>
        </p:nvCxnSpPr>
        <p:spPr>
          <a:xfrm flipH="1" flipV="1">
            <a:off x="2987902" y="1385405"/>
            <a:ext cx="1635613" cy="9546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4623515" y="1443401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Nombre del cliente </a:t>
            </a:r>
            <a:endParaRPr lang="es-MX" sz="1600" b="1" dirty="0"/>
          </a:p>
        </p:txBody>
      </p:sp>
      <p:cxnSp>
        <p:nvCxnSpPr>
          <p:cNvPr id="15" name="Conector recto de flecha 14"/>
          <p:cNvCxnSpPr>
            <a:stCxn id="16" idx="1"/>
          </p:cNvCxnSpPr>
          <p:nvPr/>
        </p:nvCxnSpPr>
        <p:spPr>
          <a:xfrm flipH="1" flipV="1">
            <a:off x="2975025" y="1495006"/>
            <a:ext cx="1648490" cy="44766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/>
          <p:cNvSpPr txBox="1"/>
          <p:nvPr/>
        </p:nvSpPr>
        <p:spPr>
          <a:xfrm>
            <a:off x="4623515" y="1773390"/>
            <a:ext cx="3606085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Si cuenta con algún nombre extranjero</a:t>
            </a:r>
            <a:endParaRPr lang="es-MX" sz="1600" b="1" dirty="0"/>
          </a:p>
        </p:txBody>
      </p:sp>
      <p:cxnSp>
        <p:nvCxnSpPr>
          <p:cNvPr id="18" name="Conector recto de flecha 17"/>
          <p:cNvCxnSpPr/>
          <p:nvPr/>
        </p:nvCxnSpPr>
        <p:spPr>
          <a:xfrm flipH="1" flipV="1">
            <a:off x="2987902" y="1628988"/>
            <a:ext cx="1775136" cy="73193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/>
          <p:cNvSpPr txBox="1"/>
          <p:nvPr/>
        </p:nvSpPr>
        <p:spPr>
          <a:xfrm>
            <a:off x="4775915" y="2191647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Grupo al que Pertenece </a:t>
            </a:r>
            <a:endParaRPr lang="es-MX" sz="1600" b="1" dirty="0"/>
          </a:p>
        </p:txBody>
      </p:sp>
      <p:cxnSp>
        <p:nvCxnSpPr>
          <p:cNvPr id="21" name="Conector recto de flecha 20"/>
          <p:cNvCxnSpPr>
            <a:stCxn id="22" idx="1"/>
          </p:cNvCxnSpPr>
          <p:nvPr/>
        </p:nvCxnSpPr>
        <p:spPr>
          <a:xfrm flipH="1" flipV="1">
            <a:off x="2987903" y="1766280"/>
            <a:ext cx="1788012" cy="103829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/>
          <p:cNvSpPr txBox="1"/>
          <p:nvPr/>
        </p:nvSpPr>
        <p:spPr>
          <a:xfrm>
            <a:off x="4775915" y="2635301"/>
            <a:ext cx="3015803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Monedas (Seleccionamos Todas)</a:t>
            </a:r>
            <a:endParaRPr lang="es-MX" sz="1600" b="1" dirty="0"/>
          </a:p>
        </p:txBody>
      </p:sp>
      <p:cxnSp>
        <p:nvCxnSpPr>
          <p:cNvPr id="24" name="Conector recto de flecha 23"/>
          <p:cNvCxnSpPr>
            <a:stCxn id="25" idx="1"/>
          </p:cNvCxnSpPr>
          <p:nvPr/>
        </p:nvCxnSpPr>
        <p:spPr>
          <a:xfrm flipH="1" flipV="1">
            <a:off x="2987902" y="1893238"/>
            <a:ext cx="2225895" cy="146197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5213797" y="3185935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RFC</a:t>
            </a:r>
            <a:endParaRPr lang="es-MX" sz="1600" b="1" dirty="0"/>
          </a:p>
        </p:txBody>
      </p:sp>
      <p:sp>
        <p:nvSpPr>
          <p:cNvPr id="32" name="CuadroTexto 31"/>
          <p:cNvSpPr txBox="1"/>
          <p:nvPr/>
        </p:nvSpPr>
        <p:spPr>
          <a:xfrm>
            <a:off x="4623515" y="44132"/>
            <a:ext cx="3157471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los Siguientes Datos en Mayúsculas </a:t>
            </a:r>
            <a:endParaRPr lang="es-MX" b="1" dirty="0"/>
          </a:p>
        </p:txBody>
      </p:sp>
      <p:sp>
        <p:nvSpPr>
          <p:cNvPr id="33" name="CuadroTexto 32"/>
          <p:cNvSpPr txBox="1"/>
          <p:nvPr/>
        </p:nvSpPr>
        <p:spPr>
          <a:xfrm>
            <a:off x="6135709" y="4047846"/>
            <a:ext cx="4082603" cy="138499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2800" b="1" dirty="0" smtClean="0"/>
              <a:t>NOTA : TODO LO LLENAREMOS CON MAYUSCULAS </a:t>
            </a:r>
            <a:endParaRPr lang="es-MX" sz="2800" b="1" dirty="0"/>
          </a:p>
        </p:txBody>
      </p:sp>
    </p:spTree>
    <p:extLst>
      <p:ext uri="{BB962C8B-B14F-4D97-AF65-F5344CB8AC3E}">
        <p14:creationId xmlns:p14="http://schemas.microsoft.com/office/powerpoint/2010/main" val="231346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b="5568"/>
          <a:stretch/>
        </p:blipFill>
        <p:spPr>
          <a:xfrm>
            <a:off x="463640" y="497156"/>
            <a:ext cx="11313688" cy="6006675"/>
          </a:xfrm>
          <a:prstGeom prst="rect">
            <a:avLst/>
          </a:prstGeom>
        </p:spPr>
      </p:pic>
      <p:cxnSp>
        <p:nvCxnSpPr>
          <p:cNvPr id="6" name="Conector recto de flecha 5"/>
          <p:cNvCxnSpPr>
            <a:stCxn id="7" idx="1"/>
          </p:cNvCxnSpPr>
          <p:nvPr/>
        </p:nvCxnSpPr>
        <p:spPr>
          <a:xfrm flipH="1">
            <a:off x="3387144" y="1603685"/>
            <a:ext cx="860737" cy="53420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4247881" y="1434408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err="1" smtClean="0"/>
              <a:t>Click</a:t>
            </a:r>
            <a:r>
              <a:rPr lang="es-MX" sz="1600" b="1" dirty="0" smtClean="0"/>
              <a:t> en la Pestaña Direcciones</a:t>
            </a:r>
            <a:endParaRPr lang="es-MX" sz="1600" b="1" dirty="0"/>
          </a:p>
        </p:txBody>
      </p:sp>
      <p:cxnSp>
        <p:nvCxnSpPr>
          <p:cNvPr id="9" name="Conector recto de flecha 8"/>
          <p:cNvCxnSpPr/>
          <p:nvPr/>
        </p:nvCxnSpPr>
        <p:spPr>
          <a:xfrm flipH="1">
            <a:off x="2910626" y="2710214"/>
            <a:ext cx="579549" cy="3298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3490175" y="2378921"/>
            <a:ext cx="1779432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Crear la dirección Fiscal</a:t>
            </a:r>
            <a:endParaRPr lang="es-MX" sz="1600" b="1" dirty="0"/>
          </a:p>
        </p:txBody>
      </p:sp>
      <p:cxnSp>
        <p:nvCxnSpPr>
          <p:cNvPr id="13" name="Conector recto de flecha 12"/>
          <p:cNvCxnSpPr>
            <a:stCxn id="10" idx="3"/>
          </p:cNvCxnSpPr>
          <p:nvPr/>
        </p:nvCxnSpPr>
        <p:spPr>
          <a:xfrm>
            <a:off x="5269607" y="2671309"/>
            <a:ext cx="3629694" cy="4823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V="1">
            <a:off x="7225048" y="2818086"/>
            <a:ext cx="1674253" cy="25706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V="1">
            <a:off x="7225048" y="2957811"/>
            <a:ext cx="1674253" cy="41041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/>
          <p:cNvCxnSpPr/>
          <p:nvPr/>
        </p:nvCxnSpPr>
        <p:spPr>
          <a:xfrm flipV="1">
            <a:off x="7225048" y="3119124"/>
            <a:ext cx="1674253" cy="52624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cto de flecha 32"/>
          <p:cNvCxnSpPr/>
          <p:nvPr/>
        </p:nvCxnSpPr>
        <p:spPr>
          <a:xfrm flipV="1">
            <a:off x="7225048" y="3243674"/>
            <a:ext cx="1674253" cy="69063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/>
          <p:cNvCxnSpPr/>
          <p:nvPr/>
        </p:nvCxnSpPr>
        <p:spPr>
          <a:xfrm flipV="1">
            <a:off x="7225048" y="3520838"/>
            <a:ext cx="1674253" cy="70348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de flecha 38"/>
          <p:cNvCxnSpPr/>
          <p:nvPr/>
        </p:nvCxnSpPr>
        <p:spPr>
          <a:xfrm flipV="1">
            <a:off x="7225048" y="3654086"/>
            <a:ext cx="1674253" cy="91304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de flecha 42"/>
          <p:cNvCxnSpPr/>
          <p:nvPr/>
        </p:nvCxnSpPr>
        <p:spPr>
          <a:xfrm flipV="1">
            <a:off x="7242884" y="3781764"/>
            <a:ext cx="1700021" cy="107789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/>
          <p:cNvSpPr txBox="1"/>
          <p:nvPr/>
        </p:nvSpPr>
        <p:spPr>
          <a:xfrm>
            <a:off x="5384717" y="2854446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Calle </a:t>
            </a:r>
            <a:r>
              <a:rPr lang="es-MX" sz="1600" b="1" dirty="0"/>
              <a:t>y</a:t>
            </a:r>
            <a:r>
              <a:rPr lang="es-MX" sz="1600" b="1" dirty="0" smtClean="0"/>
              <a:t> numero </a:t>
            </a:r>
            <a:endParaRPr lang="es-MX" sz="1600" b="1" dirty="0"/>
          </a:p>
        </p:txBody>
      </p:sp>
      <p:sp>
        <p:nvSpPr>
          <p:cNvPr id="23" name="CuadroTexto 22"/>
          <p:cNvSpPr txBox="1"/>
          <p:nvPr/>
        </p:nvSpPr>
        <p:spPr>
          <a:xfrm>
            <a:off x="5384717" y="3194083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Colonia</a:t>
            </a:r>
            <a:endParaRPr lang="es-MX" sz="1600" b="1" dirty="0"/>
          </a:p>
        </p:txBody>
      </p:sp>
      <p:sp>
        <p:nvSpPr>
          <p:cNvPr id="27" name="CuadroTexto 26"/>
          <p:cNvSpPr txBox="1"/>
          <p:nvPr/>
        </p:nvSpPr>
        <p:spPr>
          <a:xfrm>
            <a:off x="5384717" y="3532637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Ciudad</a:t>
            </a:r>
            <a:endParaRPr lang="es-MX" sz="1600" b="1" dirty="0"/>
          </a:p>
        </p:txBody>
      </p:sp>
      <p:sp>
        <p:nvSpPr>
          <p:cNvPr id="34" name="CuadroTexto 33"/>
          <p:cNvSpPr txBox="1"/>
          <p:nvPr/>
        </p:nvSpPr>
        <p:spPr>
          <a:xfrm>
            <a:off x="5384717" y="3890552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Código Postal</a:t>
            </a:r>
            <a:endParaRPr lang="es-MX" sz="1600" b="1" dirty="0"/>
          </a:p>
        </p:txBody>
      </p:sp>
      <p:sp>
        <p:nvSpPr>
          <p:cNvPr id="37" name="CuadroTexto 36"/>
          <p:cNvSpPr txBox="1"/>
          <p:nvPr/>
        </p:nvSpPr>
        <p:spPr>
          <a:xfrm>
            <a:off x="5384717" y="4227901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Estado</a:t>
            </a:r>
            <a:endParaRPr lang="es-MX" sz="1600" b="1" dirty="0"/>
          </a:p>
        </p:txBody>
      </p:sp>
      <p:sp>
        <p:nvSpPr>
          <p:cNvPr id="40" name="CuadroTexto 39"/>
          <p:cNvSpPr txBox="1"/>
          <p:nvPr/>
        </p:nvSpPr>
        <p:spPr>
          <a:xfrm>
            <a:off x="5384717" y="4570624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País</a:t>
            </a:r>
            <a:endParaRPr lang="es-MX" sz="1600" b="1" dirty="0"/>
          </a:p>
        </p:txBody>
      </p:sp>
      <p:sp>
        <p:nvSpPr>
          <p:cNvPr id="44" name="CuadroTexto 43"/>
          <p:cNvSpPr txBox="1"/>
          <p:nvPr/>
        </p:nvSpPr>
        <p:spPr>
          <a:xfrm>
            <a:off x="5384717" y="4903804"/>
            <a:ext cx="177943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Numero de la calle</a:t>
            </a:r>
            <a:endParaRPr lang="es-MX" sz="1600" b="1" dirty="0"/>
          </a:p>
        </p:txBody>
      </p:sp>
      <p:sp>
        <p:nvSpPr>
          <p:cNvPr id="51" name="CuadroTexto 50"/>
          <p:cNvSpPr txBox="1"/>
          <p:nvPr/>
        </p:nvSpPr>
        <p:spPr>
          <a:xfrm>
            <a:off x="4623515" y="44132"/>
            <a:ext cx="3157471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los Siguientes Datos en Mayúsculas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145117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699"/>
          <a:stretch/>
        </p:blipFill>
        <p:spPr>
          <a:xfrm>
            <a:off x="347729" y="262961"/>
            <a:ext cx="11455354" cy="607344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6578958" y="1189710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err="1" smtClean="0"/>
              <a:t>Click</a:t>
            </a:r>
            <a:r>
              <a:rPr lang="es-MX" sz="1600" b="1" dirty="0" smtClean="0"/>
              <a:t> en Ejecución de Pago</a:t>
            </a:r>
            <a:endParaRPr lang="es-MX" sz="16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8459272" y="1684663"/>
            <a:ext cx="280759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Seleccionar al menos una y fijarla como estándar </a:t>
            </a:r>
            <a:endParaRPr lang="es-MX" sz="1600" b="1" dirty="0"/>
          </a:p>
        </p:txBody>
      </p:sp>
      <p:sp>
        <p:nvSpPr>
          <p:cNvPr id="10" name="Rectángulo 9"/>
          <p:cNvSpPr/>
          <p:nvPr/>
        </p:nvSpPr>
        <p:spPr>
          <a:xfrm>
            <a:off x="3052293" y="2215166"/>
            <a:ext cx="4198513" cy="16356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8790703" y="2269438"/>
            <a:ext cx="1396486" cy="68052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15"/>
          <p:cNvSpPr/>
          <p:nvPr/>
        </p:nvSpPr>
        <p:spPr>
          <a:xfrm>
            <a:off x="10307391" y="2269438"/>
            <a:ext cx="839273" cy="16356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7" name="Conector recto de flecha 16"/>
          <p:cNvCxnSpPr/>
          <p:nvPr/>
        </p:nvCxnSpPr>
        <p:spPr>
          <a:xfrm>
            <a:off x="8790703" y="2269438"/>
            <a:ext cx="1727916" cy="208362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/>
          <p:nvPr/>
        </p:nvCxnSpPr>
        <p:spPr>
          <a:xfrm flipH="1">
            <a:off x="7598535" y="2269438"/>
            <a:ext cx="1192168" cy="11871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/>
          <p:cNvCxnSpPr/>
          <p:nvPr/>
        </p:nvCxnSpPr>
        <p:spPr>
          <a:xfrm flipH="1">
            <a:off x="5718219" y="1358987"/>
            <a:ext cx="860739" cy="53420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46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425"/>
          <a:stretch/>
        </p:blipFill>
        <p:spPr>
          <a:xfrm>
            <a:off x="425003" y="148879"/>
            <a:ext cx="11612451" cy="617464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3359240" y="1202588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err="1" smtClean="0"/>
              <a:t>Click</a:t>
            </a:r>
            <a:r>
              <a:rPr lang="es-MX" sz="1600" b="1" dirty="0" smtClean="0"/>
              <a:t> en Personas de Contacto</a:t>
            </a:r>
            <a:endParaRPr lang="es-MX" sz="1600" b="1" dirty="0"/>
          </a:p>
        </p:txBody>
      </p:sp>
      <p:cxnSp>
        <p:nvCxnSpPr>
          <p:cNvPr id="6" name="Conector recto de flecha 5"/>
          <p:cNvCxnSpPr/>
          <p:nvPr/>
        </p:nvCxnSpPr>
        <p:spPr>
          <a:xfrm flipH="1">
            <a:off x="2498501" y="1371865"/>
            <a:ext cx="860739" cy="53420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3563156" y="2236736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/>
              <a:t>Crear una persona de Contacto</a:t>
            </a:r>
          </a:p>
        </p:txBody>
      </p:sp>
      <p:cxnSp>
        <p:nvCxnSpPr>
          <p:cNvPr id="8" name="Conector recto de flecha 7"/>
          <p:cNvCxnSpPr>
            <a:stCxn id="7" idx="1"/>
          </p:cNvCxnSpPr>
          <p:nvPr/>
        </p:nvCxnSpPr>
        <p:spPr>
          <a:xfrm flipH="1" flipV="1">
            <a:off x="2614411" y="2217661"/>
            <a:ext cx="948745" cy="18835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/>
          <p:cNvCxnSpPr>
            <a:stCxn id="7" idx="3"/>
          </p:cNvCxnSpPr>
          <p:nvPr/>
        </p:nvCxnSpPr>
        <p:spPr>
          <a:xfrm flipV="1">
            <a:off x="6370750" y="2236737"/>
            <a:ext cx="2747492" cy="16927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7164948" y="3451924"/>
            <a:ext cx="804928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Email</a:t>
            </a:r>
            <a:endParaRPr lang="es-MX" sz="1600" b="1" dirty="0"/>
          </a:p>
        </p:txBody>
      </p:sp>
      <p:cxnSp>
        <p:nvCxnSpPr>
          <p:cNvPr id="15" name="Conector recto de flecha 14"/>
          <p:cNvCxnSpPr>
            <a:stCxn id="14" idx="3"/>
          </p:cNvCxnSpPr>
          <p:nvPr/>
        </p:nvCxnSpPr>
        <p:spPr>
          <a:xfrm>
            <a:off x="7969876" y="3621201"/>
            <a:ext cx="1132267" cy="13112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uadroTexto 22"/>
          <p:cNvSpPr txBox="1"/>
          <p:nvPr/>
        </p:nvSpPr>
        <p:spPr>
          <a:xfrm>
            <a:off x="6804873" y="295324"/>
            <a:ext cx="3668333" cy="156966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Al crear una persona de contacto sus datos aparecerán en el PDF de la factura con la cual se podrá realizar el envió del material en caso de requerirse</a:t>
            </a:r>
          </a:p>
          <a:p>
            <a:r>
              <a:rPr lang="es-MX" sz="1600" b="1" dirty="0" smtClean="0"/>
              <a:t>En observaciones se puede detallar el lugar exacto de la entrega  </a:t>
            </a:r>
            <a:endParaRPr lang="es-MX" sz="1600" b="1" dirty="0"/>
          </a:p>
        </p:txBody>
      </p:sp>
      <p:sp>
        <p:nvSpPr>
          <p:cNvPr id="25" name="CuadroTexto 24"/>
          <p:cNvSpPr txBox="1"/>
          <p:nvPr/>
        </p:nvSpPr>
        <p:spPr>
          <a:xfrm>
            <a:off x="4332667" y="3790478"/>
            <a:ext cx="3668333" cy="10772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Se pueden capturar mas de un correo usando ;  </a:t>
            </a:r>
          </a:p>
          <a:p>
            <a:r>
              <a:rPr lang="es-MX" sz="1600" b="1" dirty="0" smtClean="0"/>
              <a:t>esto será para el envió del PDF y XML al cliente y al mismo vendedor </a:t>
            </a:r>
            <a:endParaRPr lang="es-MX" sz="1600" b="1" dirty="0"/>
          </a:p>
        </p:txBody>
      </p:sp>
      <p:sp>
        <p:nvSpPr>
          <p:cNvPr id="26" name="CuadroTexto 25"/>
          <p:cNvSpPr txBox="1"/>
          <p:nvPr/>
        </p:nvSpPr>
        <p:spPr>
          <a:xfrm>
            <a:off x="3503321" y="0"/>
            <a:ext cx="3157471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los Siguientes Datos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54290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696"/>
          <a:stretch/>
        </p:blipFill>
        <p:spPr>
          <a:xfrm>
            <a:off x="360609" y="215722"/>
            <a:ext cx="11519750" cy="6107806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992711" y="1232184"/>
            <a:ext cx="280759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Campos definidos – llenar los datos </a:t>
            </a:r>
            <a:endParaRPr lang="es-MX" sz="1600" b="1" dirty="0"/>
          </a:p>
        </p:txBody>
      </p:sp>
      <p:cxnSp>
        <p:nvCxnSpPr>
          <p:cNvPr id="6" name="Conector recto de flecha 5"/>
          <p:cNvCxnSpPr>
            <a:stCxn id="5" idx="1"/>
          </p:cNvCxnSpPr>
          <p:nvPr/>
        </p:nvCxnSpPr>
        <p:spPr>
          <a:xfrm flipH="1" flipV="1">
            <a:off x="3348507" y="734097"/>
            <a:ext cx="1644204" cy="79047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492841" y="506624"/>
            <a:ext cx="2807594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1"/>
            <a:r>
              <a:rPr lang="es-MX" sz="1600" b="1" dirty="0" smtClean="0"/>
              <a:t>Visualizar </a:t>
            </a:r>
            <a:endParaRPr lang="es-MX" sz="1600" b="1" dirty="0"/>
          </a:p>
        </p:txBody>
      </p:sp>
      <p:cxnSp>
        <p:nvCxnSpPr>
          <p:cNvPr id="9" name="Conector recto de flecha 8"/>
          <p:cNvCxnSpPr>
            <a:stCxn id="8" idx="1"/>
          </p:cNvCxnSpPr>
          <p:nvPr/>
        </p:nvCxnSpPr>
        <p:spPr>
          <a:xfrm flipH="1" flipV="1">
            <a:off x="1725769" y="506626"/>
            <a:ext cx="3767072" cy="16927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>
            <a:stCxn id="5" idx="3"/>
          </p:cNvCxnSpPr>
          <p:nvPr/>
        </p:nvCxnSpPr>
        <p:spPr>
          <a:xfrm flipV="1">
            <a:off x="7800305" y="1232185"/>
            <a:ext cx="2309610" cy="29238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/>
          <p:cNvSpPr txBox="1"/>
          <p:nvPr/>
        </p:nvSpPr>
        <p:spPr>
          <a:xfrm>
            <a:off x="3552426" y="2413438"/>
            <a:ext cx="3344212" cy="132343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smtClean="0"/>
              <a:t>Para Agregar Cuenta Y Banco al cliente se tienen que abrir el menú visualizar - Campos definidos por el Usuario  y aparecerá la columna de la  derecha</a:t>
            </a:r>
            <a:endParaRPr lang="es-MX" sz="1600" b="1" dirty="0"/>
          </a:p>
        </p:txBody>
      </p:sp>
    </p:spTree>
    <p:extLst>
      <p:ext uri="{BB962C8B-B14F-4D97-AF65-F5344CB8AC3E}">
        <p14:creationId xmlns:p14="http://schemas.microsoft.com/office/powerpoint/2010/main" val="164713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00"/>
          <a:stretch/>
        </p:blipFill>
        <p:spPr>
          <a:xfrm>
            <a:off x="283335" y="150357"/>
            <a:ext cx="11764448" cy="625044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775139" y="4249983"/>
            <a:ext cx="2835498" cy="83099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sz="1600" b="1" dirty="0" err="1" smtClean="0"/>
              <a:t>Click</a:t>
            </a:r>
            <a:r>
              <a:rPr lang="es-MX" sz="1600" b="1" dirty="0" smtClean="0"/>
              <a:t> en Crear después de llenar los datos mencionados anteriormente </a:t>
            </a:r>
            <a:endParaRPr lang="es-MX" sz="1600" b="1" dirty="0"/>
          </a:p>
        </p:txBody>
      </p:sp>
      <p:cxnSp>
        <p:nvCxnSpPr>
          <p:cNvPr id="6" name="Conector recto de flecha 5"/>
          <p:cNvCxnSpPr/>
          <p:nvPr/>
        </p:nvCxnSpPr>
        <p:spPr>
          <a:xfrm flipH="1">
            <a:off x="914400" y="5080980"/>
            <a:ext cx="860739" cy="53420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91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2551089" y="2593171"/>
            <a:ext cx="6708820" cy="13255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 smtClean="0"/>
              <a:t>2.- Consulta de Inventario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7415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98"/>
          <a:stretch/>
        </p:blipFill>
        <p:spPr>
          <a:xfrm>
            <a:off x="515154" y="350020"/>
            <a:ext cx="11133383" cy="5909112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>
            <a:off x="2091863" y="2269976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464417" y="1900644"/>
            <a:ext cx="3325334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Ingresar al modulo de Inventarios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3466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359"/>
          <a:stretch/>
        </p:blipFill>
        <p:spPr>
          <a:xfrm>
            <a:off x="412124" y="283854"/>
            <a:ext cx="11326566" cy="6026794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>
            <a:off x="2297925" y="2437402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670479" y="2068070"/>
            <a:ext cx="2785314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Datos maestros de artículo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3292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833"/>
          <a:stretch/>
        </p:blipFill>
        <p:spPr>
          <a:xfrm>
            <a:off x="450761" y="332222"/>
            <a:ext cx="11146262" cy="5901154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2910625" y="1300767"/>
            <a:ext cx="2955294" cy="136630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 flipH="1" flipV="1">
            <a:off x="4288665" y="1407869"/>
            <a:ext cx="1594835" cy="125920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5883499" y="2297743"/>
            <a:ext cx="278531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Buscar por Descripción o Numero de Articulo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6328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111"/>
          <a:stretch/>
        </p:blipFill>
        <p:spPr>
          <a:xfrm>
            <a:off x="476518" y="226799"/>
            <a:ext cx="11403840" cy="6083849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>
            <a:off x="3335628" y="1701159"/>
            <a:ext cx="2684837" cy="38521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6020465" y="1486947"/>
            <a:ext cx="2333223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Datos de Inventario</a:t>
            </a:r>
            <a:endParaRPr lang="es-MX" dirty="0"/>
          </a:p>
        </p:txBody>
      </p:sp>
      <p:cxnSp>
        <p:nvCxnSpPr>
          <p:cNvPr id="9" name="Conector recto de flecha 8"/>
          <p:cNvCxnSpPr/>
          <p:nvPr/>
        </p:nvCxnSpPr>
        <p:spPr>
          <a:xfrm flipH="1">
            <a:off x="3528813" y="2638149"/>
            <a:ext cx="1149233" cy="38249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4678046" y="1991818"/>
            <a:ext cx="4066709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Aquí podrán ver el inventario que se encuentra los diferentes almacenes</a:t>
            </a:r>
            <a:endParaRPr lang="es-MX" dirty="0"/>
          </a:p>
        </p:txBody>
      </p:sp>
      <p:cxnSp>
        <p:nvCxnSpPr>
          <p:cNvPr id="14" name="Conector recto de flecha 13"/>
          <p:cNvCxnSpPr/>
          <p:nvPr/>
        </p:nvCxnSpPr>
        <p:spPr>
          <a:xfrm flipH="1">
            <a:off x="4288667" y="2638149"/>
            <a:ext cx="389379" cy="38249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/>
          <p:cNvCxnSpPr/>
          <p:nvPr/>
        </p:nvCxnSpPr>
        <p:spPr>
          <a:xfrm>
            <a:off x="4678046" y="2638149"/>
            <a:ext cx="96593" cy="38249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/>
          <p:cNvCxnSpPr/>
          <p:nvPr/>
        </p:nvCxnSpPr>
        <p:spPr>
          <a:xfrm>
            <a:off x="4678046" y="2638149"/>
            <a:ext cx="557447" cy="45869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27"/>
          <p:cNvSpPr/>
          <p:nvPr/>
        </p:nvSpPr>
        <p:spPr>
          <a:xfrm>
            <a:off x="656823" y="3020647"/>
            <a:ext cx="5190185" cy="191196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9" name="Rectángulo 28"/>
          <p:cNvSpPr/>
          <p:nvPr/>
        </p:nvSpPr>
        <p:spPr>
          <a:xfrm>
            <a:off x="8577330" y="3206839"/>
            <a:ext cx="927278" cy="1558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052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1089" y="2593171"/>
            <a:ext cx="6708820" cy="13255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MX" dirty="0"/>
              <a:t>3</a:t>
            </a:r>
            <a:r>
              <a:rPr lang="es-MX" dirty="0" smtClean="0"/>
              <a:t>.- Guía de Facturacion SAP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1362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91"/>
          <a:stretch/>
        </p:blipFill>
        <p:spPr>
          <a:xfrm>
            <a:off x="0" y="233354"/>
            <a:ext cx="11983389" cy="6360629"/>
          </a:xfrm>
          <a:prstGeom prst="rect">
            <a:avLst/>
          </a:prstGeom>
        </p:spPr>
      </p:pic>
      <p:cxnSp>
        <p:nvCxnSpPr>
          <p:cNvPr id="12" name="Conector recto de flecha 11"/>
          <p:cNvCxnSpPr/>
          <p:nvPr/>
        </p:nvCxnSpPr>
        <p:spPr>
          <a:xfrm flipH="1">
            <a:off x="2259288" y="1445728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3837904" y="1122363"/>
            <a:ext cx="319228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Ingresar en el siguiente modulo </a:t>
            </a:r>
          </a:p>
          <a:p>
            <a:r>
              <a:rPr lang="es-MX" dirty="0" smtClean="0"/>
              <a:t>Ventas - Clientes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630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308"/>
          <a:stretch/>
        </p:blipFill>
        <p:spPr>
          <a:xfrm>
            <a:off x="206062" y="185334"/>
            <a:ext cx="11578108" cy="6163951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>
            <a:off x="1801551" y="2155889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174105" y="1825625"/>
            <a:ext cx="306911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Ingresar en Factura de Clientes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9915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2"/>
          <a:srcRect b="5380"/>
          <a:stretch/>
        </p:blipFill>
        <p:spPr>
          <a:xfrm>
            <a:off x="349762" y="284775"/>
            <a:ext cx="11351452" cy="6038752"/>
          </a:xfrm>
          <a:prstGeom prst="rect">
            <a:avLst/>
          </a:prstGeom>
        </p:spPr>
      </p:pic>
      <p:cxnSp>
        <p:nvCxnSpPr>
          <p:cNvPr id="5" name="Conector recto de flecha 4"/>
          <p:cNvCxnSpPr>
            <a:stCxn id="6" idx="1"/>
          </p:cNvCxnSpPr>
          <p:nvPr/>
        </p:nvCxnSpPr>
        <p:spPr>
          <a:xfrm flipH="1" flipV="1">
            <a:off x="2395470" y="1223493"/>
            <a:ext cx="1275008" cy="2243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670478" y="1124704"/>
            <a:ext cx="295613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Código del Cliente</a:t>
            </a:r>
          </a:p>
          <a:p>
            <a:r>
              <a:rPr lang="es-MX" b="1" dirty="0"/>
              <a:t> </a:t>
            </a:r>
            <a:r>
              <a:rPr lang="es-MX" b="1" dirty="0" smtClean="0"/>
              <a:t>o el nombre del Cliente </a:t>
            </a:r>
            <a:endParaRPr lang="es-MX" b="1" dirty="0"/>
          </a:p>
        </p:txBody>
      </p:sp>
      <p:cxnSp>
        <p:nvCxnSpPr>
          <p:cNvPr id="7" name="Conector recto de flecha 6"/>
          <p:cNvCxnSpPr/>
          <p:nvPr/>
        </p:nvCxnSpPr>
        <p:spPr>
          <a:xfrm flipH="1" flipV="1">
            <a:off x="2395470" y="1355039"/>
            <a:ext cx="1275010" cy="11061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>
            <a:stCxn id="9" idx="1"/>
          </p:cNvCxnSpPr>
          <p:nvPr/>
        </p:nvCxnSpPr>
        <p:spPr>
          <a:xfrm flipH="1" flipV="1">
            <a:off x="1602984" y="2739721"/>
            <a:ext cx="1018302" cy="100716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2621286" y="3562217"/>
            <a:ext cx="1866398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Artículo a vender</a:t>
            </a:r>
            <a:endParaRPr lang="es-MX" b="1" dirty="0"/>
          </a:p>
        </p:txBody>
      </p:sp>
      <p:cxnSp>
        <p:nvCxnSpPr>
          <p:cNvPr id="10" name="Conector recto de flecha 9"/>
          <p:cNvCxnSpPr>
            <a:stCxn id="9" idx="1"/>
          </p:cNvCxnSpPr>
          <p:nvPr/>
        </p:nvCxnSpPr>
        <p:spPr>
          <a:xfrm flipH="1" flipV="1">
            <a:off x="2435176" y="2768523"/>
            <a:ext cx="186110" cy="97836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8513610" y="1623365"/>
            <a:ext cx="607443" cy="35411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5536147" y="3556467"/>
            <a:ext cx="295613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Indicador de Impuestos A4 que es el 16%</a:t>
            </a:r>
            <a:endParaRPr lang="es-MX" b="1" dirty="0"/>
          </a:p>
        </p:txBody>
      </p:sp>
      <p:cxnSp>
        <p:nvCxnSpPr>
          <p:cNvPr id="16" name="Conector recto de flecha 15"/>
          <p:cNvCxnSpPr/>
          <p:nvPr/>
        </p:nvCxnSpPr>
        <p:spPr>
          <a:xfrm flipV="1">
            <a:off x="6703610" y="2768522"/>
            <a:ext cx="418407" cy="74599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4446752" y="-32573"/>
            <a:ext cx="3157471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los Siguientes Datos </a:t>
            </a:r>
            <a:endParaRPr lang="es-MX" b="1" dirty="0"/>
          </a:p>
        </p:txBody>
      </p:sp>
      <p:cxnSp>
        <p:nvCxnSpPr>
          <p:cNvPr id="20" name="Conector recto de flecha 19"/>
          <p:cNvCxnSpPr/>
          <p:nvPr/>
        </p:nvCxnSpPr>
        <p:spPr>
          <a:xfrm flipH="1" flipV="1">
            <a:off x="4621553" y="2771271"/>
            <a:ext cx="323933" cy="80583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/>
          <p:cNvSpPr txBox="1"/>
          <p:nvPr/>
        </p:nvSpPr>
        <p:spPr>
          <a:xfrm>
            <a:off x="4621553" y="3562217"/>
            <a:ext cx="84453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Precio </a:t>
            </a:r>
            <a:endParaRPr lang="es-MX" b="1" dirty="0"/>
          </a:p>
        </p:txBody>
      </p:sp>
      <p:cxnSp>
        <p:nvCxnSpPr>
          <p:cNvPr id="23" name="Conector recto de flecha 22"/>
          <p:cNvCxnSpPr/>
          <p:nvPr/>
        </p:nvCxnSpPr>
        <p:spPr>
          <a:xfrm flipH="1" flipV="1">
            <a:off x="3258356" y="2799253"/>
            <a:ext cx="343689" cy="42013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/>
          <p:cNvSpPr txBox="1"/>
          <p:nvPr/>
        </p:nvSpPr>
        <p:spPr>
          <a:xfrm>
            <a:off x="3258356" y="3142568"/>
            <a:ext cx="294978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/>
              <a:t>C</a:t>
            </a:r>
            <a:r>
              <a:rPr lang="es-MX" b="1" dirty="0" smtClean="0"/>
              <a:t>antidad </a:t>
            </a:r>
            <a:endParaRPr lang="es-MX" b="1" dirty="0"/>
          </a:p>
        </p:txBody>
      </p:sp>
      <p:sp>
        <p:nvSpPr>
          <p:cNvPr id="37" name="CuadroTexto 36"/>
          <p:cNvSpPr txBox="1"/>
          <p:nvPr/>
        </p:nvSpPr>
        <p:spPr>
          <a:xfrm>
            <a:off x="8583156" y="3643502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Almacen </a:t>
            </a:r>
            <a:endParaRPr lang="es-MX" b="1" dirty="0"/>
          </a:p>
        </p:txBody>
      </p:sp>
      <p:cxnSp>
        <p:nvCxnSpPr>
          <p:cNvPr id="39" name="Conector recto de flecha 38"/>
          <p:cNvCxnSpPr/>
          <p:nvPr/>
        </p:nvCxnSpPr>
        <p:spPr>
          <a:xfrm flipH="1" flipV="1">
            <a:off x="9943178" y="2767103"/>
            <a:ext cx="167395" cy="1046753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uadroTexto 39"/>
          <p:cNvSpPr txBox="1"/>
          <p:nvPr/>
        </p:nvSpPr>
        <p:spPr>
          <a:xfrm>
            <a:off x="9631619" y="3771693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Sucursal</a:t>
            </a:r>
            <a:endParaRPr lang="es-MX" b="1" dirty="0"/>
          </a:p>
        </p:txBody>
      </p:sp>
      <p:sp>
        <p:nvSpPr>
          <p:cNvPr id="43" name="CuadroTexto 42"/>
          <p:cNvSpPr txBox="1"/>
          <p:nvPr/>
        </p:nvSpPr>
        <p:spPr>
          <a:xfrm>
            <a:off x="7122016" y="1008506"/>
            <a:ext cx="1751528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Serie a la que perteneces  </a:t>
            </a:r>
            <a:endParaRPr lang="es-MX" b="1" dirty="0"/>
          </a:p>
        </p:txBody>
      </p:sp>
      <p:cxnSp>
        <p:nvCxnSpPr>
          <p:cNvPr id="44" name="Conector recto de flecha 43"/>
          <p:cNvCxnSpPr/>
          <p:nvPr/>
        </p:nvCxnSpPr>
        <p:spPr>
          <a:xfrm>
            <a:off x="8873544" y="1223493"/>
            <a:ext cx="247509" cy="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/>
          <p:cNvCxnSpPr/>
          <p:nvPr/>
        </p:nvCxnSpPr>
        <p:spPr>
          <a:xfrm flipH="1" flipV="1">
            <a:off x="2897747" y="4160845"/>
            <a:ext cx="555731" cy="31524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/>
          <p:cNvSpPr txBox="1"/>
          <p:nvPr/>
        </p:nvSpPr>
        <p:spPr>
          <a:xfrm>
            <a:off x="3453978" y="4261852"/>
            <a:ext cx="2760507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/>
              <a:t>T</a:t>
            </a:r>
            <a:r>
              <a:rPr lang="es-MX" b="1" dirty="0" smtClean="0"/>
              <a:t>u nombre  </a:t>
            </a:r>
            <a:endParaRPr lang="es-MX" b="1" dirty="0"/>
          </a:p>
        </p:txBody>
      </p:sp>
      <p:cxnSp>
        <p:nvCxnSpPr>
          <p:cNvPr id="54" name="Conector recto de flecha 53"/>
          <p:cNvCxnSpPr/>
          <p:nvPr/>
        </p:nvCxnSpPr>
        <p:spPr>
          <a:xfrm flipH="1">
            <a:off x="1068947" y="5315926"/>
            <a:ext cx="837126" cy="207308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uadroTexto 54"/>
          <p:cNvSpPr txBox="1"/>
          <p:nvPr/>
        </p:nvSpPr>
        <p:spPr>
          <a:xfrm>
            <a:off x="2073224" y="4883701"/>
            <a:ext cx="2760507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Un vez listo </a:t>
            </a:r>
            <a:r>
              <a:rPr lang="es-MX" b="1" dirty="0" err="1" smtClean="0"/>
              <a:t>click</a:t>
            </a:r>
            <a:r>
              <a:rPr lang="es-MX" b="1" dirty="0" smtClean="0"/>
              <a:t> en CREAR para realizar la factura </a:t>
            </a:r>
            <a:endParaRPr lang="es-MX" b="1" dirty="0"/>
          </a:p>
        </p:txBody>
      </p:sp>
      <p:cxnSp>
        <p:nvCxnSpPr>
          <p:cNvPr id="58" name="Conector recto de flecha 57"/>
          <p:cNvCxnSpPr/>
          <p:nvPr/>
        </p:nvCxnSpPr>
        <p:spPr>
          <a:xfrm flipV="1">
            <a:off x="9273453" y="2963248"/>
            <a:ext cx="239956" cy="66496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CuadroTexto 58"/>
          <p:cNvSpPr txBox="1"/>
          <p:nvPr/>
        </p:nvSpPr>
        <p:spPr>
          <a:xfrm>
            <a:off x="7796199" y="1783631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Fecha </a:t>
            </a:r>
            <a:endParaRPr lang="es-MX" b="1" dirty="0"/>
          </a:p>
        </p:txBody>
      </p:sp>
      <p:cxnSp>
        <p:nvCxnSpPr>
          <p:cNvPr id="72" name="Conector recto de flecha 71"/>
          <p:cNvCxnSpPr/>
          <p:nvPr/>
        </p:nvCxnSpPr>
        <p:spPr>
          <a:xfrm flipH="1" flipV="1">
            <a:off x="1654499" y="1466793"/>
            <a:ext cx="798447" cy="50150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CuadroTexto 74"/>
          <p:cNvSpPr txBox="1"/>
          <p:nvPr/>
        </p:nvSpPr>
        <p:spPr>
          <a:xfrm>
            <a:off x="2509530" y="1757061"/>
            <a:ext cx="226319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Persona de contacto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206458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048811" y="2464381"/>
            <a:ext cx="8383076" cy="132556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/>
              <a:t>4</a:t>
            </a:r>
            <a:r>
              <a:rPr lang="es-MX" dirty="0" smtClean="0"/>
              <a:t>.- Guía de Facturacion de Anticipo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2305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91"/>
          <a:stretch/>
        </p:blipFill>
        <p:spPr>
          <a:xfrm>
            <a:off x="115910" y="329648"/>
            <a:ext cx="11983389" cy="6360629"/>
          </a:xfrm>
          <a:prstGeom prst="rect">
            <a:avLst/>
          </a:prstGeom>
        </p:spPr>
      </p:pic>
      <p:cxnSp>
        <p:nvCxnSpPr>
          <p:cNvPr id="12" name="Conector recto de flecha 11"/>
          <p:cNvCxnSpPr/>
          <p:nvPr/>
        </p:nvCxnSpPr>
        <p:spPr>
          <a:xfrm flipH="1">
            <a:off x="2259288" y="1445728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3837904" y="1122363"/>
            <a:ext cx="319228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Ingresar en el siguiente modulo </a:t>
            </a:r>
          </a:p>
          <a:p>
            <a:r>
              <a:rPr lang="es-MX" dirty="0" smtClean="0"/>
              <a:t>Ventas - Clientes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488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678"/>
          <a:stretch/>
        </p:blipFill>
        <p:spPr>
          <a:xfrm>
            <a:off x="427367" y="386366"/>
            <a:ext cx="11487214" cy="6091708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H="1">
            <a:off x="2542623" y="2128308"/>
            <a:ext cx="1372554" cy="8867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915177" y="1762270"/>
            <a:ext cx="3036344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Factura de anticipo de clientes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76857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507"/>
          <a:stretch/>
        </p:blipFill>
        <p:spPr>
          <a:xfrm>
            <a:off x="203566" y="246606"/>
            <a:ext cx="11751569" cy="6243204"/>
          </a:xfrm>
          <a:prstGeom prst="rect">
            <a:avLst/>
          </a:prstGeom>
        </p:spPr>
      </p:pic>
      <p:cxnSp>
        <p:nvCxnSpPr>
          <p:cNvPr id="5" name="Conector recto de flecha 4"/>
          <p:cNvCxnSpPr>
            <a:stCxn id="6" idx="1"/>
          </p:cNvCxnSpPr>
          <p:nvPr/>
        </p:nvCxnSpPr>
        <p:spPr>
          <a:xfrm flipH="1" flipV="1">
            <a:off x="2395470" y="1223493"/>
            <a:ext cx="1275008" cy="2243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670478" y="1124704"/>
            <a:ext cx="295613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Código del Cliente</a:t>
            </a:r>
          </a:p>
          <a:p>
            <a:r>
              <a:rPr lang="es-MX" b="1" dirty="0"/>
              <a:t> </a:t>
            </a:r>
            <a:r>
              <a:rPr lang="es-MX" b="1" dirty="0" smtClean="0"/>
              <a:t>o el nombre del Cliente </a:t>
            </a:r>
            <a:endParaRPr lang="es-MX" b="1" dirty="0"/>
          </a:p>
        </p:txBody>
      </p:sp>
      <p:cxnSp>
        <p:nvCxnSpPr>
          <p:cNvPr id="7" name="Conector recto de flecha 6"/>
          <p:cNvCxnSpPr/>
          <p:nvPr/>
        </p:nvCxnSpPr>
        <p:spPr>
          <a:xfrm flipH="1" flipV="1">
            <a:off x="2395470" y="1355039"/>
            <a:ext cx="1275010" cy="11061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>
            <a:stCxn id="9" idx="1"/>
          </p:cNvCxnSpPr>
          <p:nvPr/>
        </p:nvCxnSpPr>
        <p:spPr>
          <a:xfrm flipH="1" flipV="1">
            <a:off x="1602984" y="2739721"/>
            <a:ext cx="1018302" cy="100716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2621286" y="3562217"/>
            <a:ext cx="1866398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Artículo a vender</a:t>
            </a:r>
            <a:endParaRPr lang="es-MX" b="1" dirty="0"/>
          </a:p>
        </p:txBody>
      </p:sp>
      <p:cxnSp>
        <p:nvCxnSpPr>
          <p:cNvPr id="10" name="Conector recto de flecha 9"/>
          <p:cNvCxnSpPr>
            <a:stCxn id="9" idx="1"/>
          </p:cNvCxnSpPr>
          <p:nvPr/>
        </p:nvCxnSpPr>
        <p:spPr>
          <a:xfrm flipH="1" flipV="1">
            <a:off x="2435176" y="2768523"/>
            <a:ext cx="186110" cy="97836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8513610" y="1654837"/>
            <a:ext cx="952362" cy="322646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6145845" y="3608383"/>
            <a:ext cx="295613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Indicador de Impuestos A4 que es el 16%</a:t>
            </a:r>
            <a:endParaRPr lang="es-MX" b="1" dirty="0"/>
          </a:p>
        </p:txBody>
      </p:sp>
      <p:cxnSp>
        <p:nvCxnSpPr>
          <p:cNvPr id="13" name="Conector recto de flecha 12"/>
          <p:cNvCxnSpPr/>
          <p:nvPr/>
        </p:nvCxnSpPr>
        <p:spPr>
          <a:xfrm flipV="1">
            <a:off x="7639117" y="2833361"/>
            <a:ext cx="340993" cy="745992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4446752" y="-32573"/>
            <a:ext cx="3157471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Ingresar los Siguientes Datos </a:t>
            </a:r>
            <a:endParaRPr lang="es-MX" b="1" dirty="0"/>
          </a:p>
        </p:txBody>
      </p:sp>
      <p:cxnSp>
        <p:nvCxnSpPr>
          <p:cNvPr id="15" name="Conector recto de flecha 14"/>
          <p:cNvCxnSpPr/>
          <p:nvPr/>
        </p:nvCxnSpPr>
        <p:spPr>
          <a:xfrm flipH="1">
            <a:off x="6079351" y="2224275"/>
            <a:ext cx="833462" cy="318621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/>
          <p:cNvSpPr txBox="1"/>
          <p:nvPr/>
        </p:nvSpPr>
        <p:spPr>
          <a:xfrm>
            <a:off x="6483492" y="1812989"/>
            <a:ext cx="84453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Precio </a:t>
            </a:r>
            <a:endParaRPr lang="es-MX" b="1" dirty="0"/>
          </a:p>
        </p:txBody>
      </p:sp>
      <p:cxnSp>
        <p:nvCxnSpPr>
          <p:cNvPr id="17" name="Conector recto de flecha 16"/>
          <p:cNvCxnSpPr/>
          <p:nvPr/>
        </p:nvCxnSpPr>
        <p:spPr>
          <a:xfrm flipV="1">
            <a:off x="5342099" y="2757064"/>
            <a:ext cx="37194" cy="355977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3258356" y="3142568"/>
            <a:ext cx="294978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/>
              <a:t>C</a:t>
            </a:r>
            <a:r>
              <a:rPr lang="es-MX" b="1" dirty="0" smtClean="0"/>
              <a:t>antidad </a:t>
            </a:r>
            <a:endParaRPr lang="es-MX" b="1" dirty="0"/>
          </a:p>
        </p:txBody>
      </p:sp>
      <p:sp>
        <p:nvSpPr>
          <p:cNvPr id="19" name="CuadroTexto 18"/>
          <p:cNvSpPr txBox="1"/>
          <p:nvPr/>
        </p:nvSpPr>
        <p:spPr>
          <a:xfrm>
            <a:off x="9356816" y="3440239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Almacen </a:t>
            </a:r>
            <a:endParaRPr lang="es-MX" b="1" dirty="0"/>
          </a:p>
        </p:txBody>
      </p:sp>
      <p:cxnSp>
        <p:nvCxnSpPr>
          <p:cNvPr id="20" name="Conector recto de flecha 19"/>
          <p:cNvCxnSpPr/>
          <p:nvPr/>
        </p:nvCxnSpPr>
        <p:spPr>
          <a:xfrm flipH="1" flipV="1">
            <a:off x="10920126" y="2833361"/>
            <a:ext cx="167395" cy="1046753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/>
          <p:cNvSpPr txBox="1"/>
          <p:nvPr/>
        </p:nvSpPr>
        <p:spPr>
          <a:xfrm>
            <a:off x="10608567" y="3837951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Sucursal</a:t>
            </a:r>
            <a:endParaRPr lang="es-MX" b="1" dirty="0"/>
          </a:p>
        </p:txBody>
      </p:sp>
      <p:sp>
        <p:nvSpPr>
          <p:cNvPr id="22" name="CuadroTexto 21"/>
          <p:cNvSpPr txBox="1"/>
          <p:nvPr/>
        </p:nvSpPr>
        <p:spPr>
          <a:xfrm>
            <a:off x="7369525" y="997320"/>
            <a:ext cx="1751528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Serie a la que perteneces  </a:t>
            </a:r>
            <a:endParaRPr lang="es-MX" b="1" dirty="0"/>
          </a:p>
        </p:txBody>
      </p:sp>
      <p:cxnSp>
        <p:nvCxnSpPr>
          <p:cNvPr id="23" name="Conector recto de flecha 22"/>
          <p:cNvCxnSpPr/>
          <p:nvPr/>
        </p:nvCxnSpPr>
        <p:spPr>
          <a:xfrm>
            <a:off x="9159690" y="1197735"/>
            <a:ext cx="247509" cy="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/>
          <p:cNvCxnSpPr/>
          <p:nvPr/>
        </p:nvCxnSpPr>
        <p:spPr>
          <a:xfrm flipH="1" flipV="1">
            <a:off x="2730321" y="4334396"/>
            <a:ext cx="723159" cy="14169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3481169" y="4411532"/>
            <a:ext cx="2760507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/>
              <a:t>T</a:t>
            </a:r>
            <a:r>
              <a:rPr lang="es-MX" b="1" dirty="0" smtClean="0"/>
              <a:t>u nombre  </a:t>
            </a:r>
            <a:endParaRPr lang="es-MX" b="1" dirty="0"/>
          </a:p>
        </p:txBody>
      </p:sp>
      <p:cxnSp>
        <p:nvCxnSpPr>
          <p:cNvPr id="26" name="Conector recto de flecha 25"/>
          <p:cNvCxnSpPr>
            <a:stCxn id="27" idx="1"/>
          </p:cNvCxnSpPr>
          <p:nvPr/>
        </p:nvCxnSpPr>
        <p:spPr>
          <a:xfrm flipH="1">
            <a:off x="798490" y="5206867"/>
            <a:ext cx="1274734" cy="32316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2073224" y="4883701"/>
            <a:ext cx="2760507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Un vez listo </a:t>
            </a:r>
            <a:r>
              <a:rPr lang="es-MX" b="1" dirty="0" err="1" smtClean="0"/>
              <a:t>click</a:t>
            </a:r>
            <a:r>
              <a:rPr lang="es-MX" b="1" dirty="0" smtClean="0"/>
              <a:t> en CREAR para realizar la factura </a:t>
            </a:r>
            <a:endParaRPr lang="es-MX" b="1" dirty="0"/>
          </a:p>
        </p:txBody>
      </p:sp>
      <p:cxnSp>
        <p:nvCxnSpPr>
          <p:cNvPr id="28" name="Conector recto de flecha 27"/>
          <p:cNvCxnSpPr/>
          <p:nvPr/>
        </p:nvCxnSpPr>
        <p:spPr>
          <a:xfrm flipV="1">
            <a:off x="10170487" y="2768522"/>
            <a:ext cx="239956" cy="664965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uadroTexto 28"/>
          <p:cNvSpPr txBox="1"/>
          <p:nvPr/>
        </p:nvSpPr>
        <p:spPr>
          <a:xfrm>
            <a:off x="8099921" y="1815488"/>
            <a:ext cx="102113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Fecha </a:t>
            </a:r>
            <a:endParaRPr lang="es-MX" b="1" dirty="0"/>
          </a:p>
        </p:txBody>
      </p:sp>
      <p:cxnSp>
        <p:nvCxnSpPr>
          <p:cNvPr id="30" name="Conector recto de flecha 29"/>
          <p:cNvCxnSpPr/>
          <p:nvPr/>
        </p:nvCxnSpPr>
        <p:spPr>
          <a:xfrm flipH="1" flipV="1">
            <a:off x="1654499" y="1466793"/>
            <a:ext cx="798447" cy="501504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uadroTexto 30"/>
          <p:cNvSpPr txBox="1"/>
          <p:nvPr/>
        </p:nvSpPr>
        <p:spPr>
          <a:xfrm>
            <a:off x="2509530" y="1757061"/>
            <a:ext cx="2263192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Persona de contacto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30879527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 noGrp="1"/>
          </p:cNvSpPr>
          <p:nvPr>
            <p:ph type="title"/>
          </p:nvPr>
        </p:nvSpPr>
        <p:spPr>
          <a:xfrm>
            <a:off x="3697310" y="2425744"/>
            <a:ext cx="4145923" cy="132556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5.- Amortización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64551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5664"/>
          <a:stretch/>
        </p:blipFill>
        <p:spPr>
          <a:xfrm>
            <a:off x="128788" y="373488"/>
            <a:ext cx="11874135" cy="6297770"/>
          </a:xfrm>
          <a:prstGeom prst="rect">
            <a:avLst/>
          </a:prstGeom>
        </p:spPr>
      </p:pic>
      <p:cxnSp>
        <p:nvCxnSpPr>
          <p:cNvPr id="5" name="Conector recto de flecha 4"/>
          <p:cNvCxnSpPr/>
          <p:nvPr/>
        </p:nvCxnSpPr>
        <p:spPr>
          <a:xfrm flipV="1">
            <a:off x="6533322" y="4678017"/>
            <a:ext cx="2610678" cy="424069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3034447" y="117320"/>
            <a:ext cx="7185108" cy="120032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sz="2400" dirty="0" smtClean="0"/>
              <a:t>La Amortización se realiza en una factura normal </a:t>
            </a:r>
          </a:p>
          <a:p>
            <a:r>
              <a:rPr lang="es-MX" sz="2400" dirty="0" smtClean="0"/>
              <a:t>ya cuando se haya aplicado el pago y este sea capturado</a:t>
            </a:r>
          </a:p>
          <a:p>
            <a:r>
              <a:rPr lang="es-MX" sz="2400" dirty="0" smtClean="0"/>
              <a:t>por  Crédito y Cobranza en SAP</a:t>
            </a:r>
            <a:endParaRPr lang="es-MX" sz="2400" dirty="0"/>
          </a:p>
        </p:txBody>
      </p:sp>
      <p:sp>
        <p:nvSpPr>
          <p:cNvPr id="8" name="CuadroTexto 7"/>
          <p:cNvSpPr txBox="1"/>
          <p:nvPr/>
        </p:nvSpPr>
        <p:spPr>
          <a:xfrm>
            <a:off x="3544386" y="5102086"/>
            <a:ext cx="4339586" cy="120032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MX" dirty="0" smtClean="0"/>
              <a:t>Se da </a:t>
            </a:r>
            <a:r>
              <a:rPr lang="es-MX" dirty="0" err="1" smtClean="0"/>
              <a:t>click</a:t>
            </a:r>
            <a:r>
              <a:rPr lang="es-MX" dirty="0" smtClean="0"/>
              <a:t> en los tres puntos …</a:t>
            </a:r>
          </a:p>
          <a:p>
            <a:r>
              <a:rPr lang="es-MX" dirty="0" smtClean="0"/>
              <a:t>Y aparecerá el siguiente recuadro </a:t>
            </a:r>
          </a:p>
          <a:p>
            <a:r>
              <a:rPr lang="es-MX" dirty="0" smtClean="0"/>
              <a:t>donde se seleccionara la factura de anticipo </a:t>
            </a:r>
          </a:p>
          <a:p>
            <a:r>
              <a:rPr lang="es-MX" dirty="0" smtClean="0"/>
              <a:t>para realizar la amortización</a:t>
            </a:r>
            <a:endParaRPr lang="es-MX" dirty="0"/>
          </a:p>
        </p:txBody>
      </p:sp>
      <p:cxnSp>
        <p:nvCxnSpPr>
          <p:cNvPr id="10" name="Conector recto de flecha 9"/>
          <p:cNvCxnSpPr/>
          <p:nvPr/>
        </p:nvCxnSpPr>
        <p:spPr>
          <a:xfrm flipH="1" flipV="1">
            <a:off x="6020293" y="4535555"/>
            <a:ext cx="523461" cy="576470"/>
          </a:xfrm>
          <a:prstGeom prst="straightConnector1">
            <a:avLst/>
          </a:prstGeom>
          <a:ln w="28575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9096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529</Words>
  <Application>Microsoft Office PowerPoint</Application>
  <PresentationFormat>Panorámica</PresentationFormat>
  <Paragraphs>100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Tema de Office</vt:lpstr>
      <vt:lpstr>1_Tema de Office</vt:lpstr>
      <vt:lpstr>2_Tema de Office</vt:lpstr>
      <vt:lpstr>3_Tema de Office</vt:lpstr>
      <vt:lpstr>4_Tema de Office</vt:lpstr>
      <vt:lpstr>Guía de Usuario SAP</vt:lpstr>
      <vt:lpstr>Índice </vt:lpstr>
      <vt:lpstr>1.-Creación de Clientes SAP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2.- Consulta de Inventario</vt:lpstr>
      <vt:lpstr>Presentación de PowerPoint</vt:lpstr>
      <vt:lpstr>Presentación de PowerPoint</vt:lpstr>
      <vt:lpstr>Presentación de PowerPoint</vt:lpstr>
      <vt:lpstr>Presentación de PowerPoint</vt:lpstr>
      <vt:lpstr>3.- Guía de Facturacion SAP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5.- Amortización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TI</dc:creator>
  <cp:lastModifiedBy>TI</cp:lastModifiedBy>
  <cp:revision>29</cp:revision>
  <dcterms:created xsi:type="dcterms:W3CDTF">2016-10-26T22:04:11Z</dcterms:created>
  <dcterms:modified xsi:type="dcterms:W3CDTF">2016-10-27T19:47:12Z</dcterms:modified>
</cp:coreProperties>
</file>